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16"/>
  </p:notesMasterIdLst>
  <p:sldIdLst>
    <p:sldId id="273" r:id="rId6"/>
    <p:sldId id="288" r:id="rId7"/>
    <p:sldId id="289" r:id="rId8"/>
    <p:sldId id="292" r:id="rId9"/>
    <p:sldId id="295" r:id="rId10"/>
    <p:sldId id="293" r:id="rId11"/>
    <p:sldId id="294" r:id="rId12"/>
    <p:sldId id="284" r:id="rId13"/>
    <p:sldId id="285" r:id="rId14"/>
    <p:sldId id="286" r:id="rId15"/>
  </p:sldIdLst>
  <p:sldSz cx="9144000" cy="6858000" type="screen4x3"/>
  <p:notesSz cx="6881813"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F81BD"/>
    <a:srgbClr val="FFFF00"/>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p:scale>
          <a:sx n="110" d="100"/>
          <a:sy n="110" d="100"/>
        </p:scale>
        <p:origin x="-1560" y="-156"/>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theme" Target="theme/theme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016" cy="464504"/>
          </a:xfrm>
          <a:prstGeom prst="rect">
            <a:avLst/>
          </a:prstGeom>
        </p:spPr>
        <p:txBody>
          <a:bodyPr vert="horz" lIns="90297" tIns="45149" rIns="90297" bIns="45149" rtlCol="0"/>
          <a:lstStyle>
            <a:lvl1pPr algn="l">
              <a:defRPr sz="1200"/>
            </a:lvl1pPr>
          </a:lstStyle>
          <a:p>
            <a:endParaRPr lang="en-US"/>
          </a:p>
        </p:txBody>
      </p:sp>
      <p:sp>
        <p:nvSpPr>
          <p:cNvPr id="3" name="Date Placeholder 2"/>
          <p:cNvSpPr>
            <a:spLocks noGrp="1"/>
          </p:cNvSpPr>
          <p:nvPr>
            <p:ph type="dt" idx="1"/>
          </p:nvPr>
        </p:nvSpPr>
        <p:spPr>
          <a:xfrm>
            <a:off x="3898243" y="0"/>
            <a:ext cx="2982016" cy="464504"/>
          </a:xfrm>
          <a:prstGeom prst="rect">
            <a:avLst/>
          </a:prstGeom>
        </p:spPr>
        <p:txBody>
          <a:bodyPr vert="horz" lIns="90297" tIns="45149" rIns="90297" bIns="45149" rtlCol="0"/>
          <a:lstStyle>
            <a:lvl1pPr algn="r">
              <a:defRPr sz="1200"/>
            </a:lvl1pPr>
          </a:lstStyle>
          <a:p>
            <a:fld id="{B8AE55A0-88DB-44F8-9E71-882C6BFF5295}" type="datetimeFigureOut">
              <a:rPr lang="en-US" smtClean="0"/>
              <a:t>08/01/2019</a:t>
            </a:fld>
            <a:endParaRPr lang="en-US"/>
          </a:p>
        </p:txBody>
      </p:sp>
      <p:sp>
        <p:nvSpPr>
          <p:cNvPr id="4" name="Slide Image Placeholder 3"/>
          <p:cNvSpPr>
            <a:spLocks noGrp="1" noRot="1" noChangeAspect="1"/>
          </p:cNvSpPr>
          <p:nvPr>
            <p:ph type="sldImg" idx="2"/>
          </p:nvPr>
        </p:nvSpPr>
        <p:spPr>
          <a:xfrm>
            <a:off x="1117600" y="696913"/>
            <a:ext cx="4646613" cy="3486150"/>
          </a:xfrm>
          <a:prstGeom prst="rect">
            <a:avLst/>
          </a:prstGeom>
          <a:noFill/>
          <a:ln w="12700">
            <a:solidFill>
              <a:prstClr val="black"/>
            </a:solidFill>
          </a:ln>
        </p:spPr>
        <p:txBody>
          <a:bodyPr vert="horz" lIns="90297" tIns="45149" rIns="90297" bIns="45149" rtlCol="0" anchor="ctr"/>
          <a:lstStyle/>
          <a:p>
            <a:endParaRPr lang="en-US"/>
          </a:p>
        </p:txBody>
      </p:sp>
      <p:sp>
        <p:nvSpPr>
          <p:cNvPr id="5" name="Notes Placeholder 4"/>
          <p:cNvSpPr>
            <a:spLocks noGrp="1"/>
          </p:cNvSpPr>
          <p:nvPr>
            <p:ph type="body" sz="quarter" idx="3"/>
          </p:nvPr>
        </p:nvSpPr>
        <p:spPr>
          <a:xfrm>
            <a:off x="687559" y="4415157"/>
            <a:ext cx="5506695" cy="4183696"/>
          </a:xfrm>
          <a:prstGeom prst="rect">
            <a:avLst/>
          </a:prstGeom>
        </p:spPr>
        <p:txBody>
          <a:bodyPr vert="horz" lIns="90297" tIns="45149" rIns="90297" bIns="4514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30312"/>
            <a:ext cx="2982016" cy="464504"/>
          </a:xfrm>
          <a:prstGeom prst="rect">
            <a:avLst/>
          </a:prstGeom>
        </p:spPr>
        <p:txBody>
          <a:bodyPr vert="horz" lIns="90297" tIns="45149" rIns="90297" bIns="45149" rtlCol="0" anchor="b"/>
          <a:lstStyle>
            <a:lvl1pPr algn="l">
              <a:defRPr sz="1200"/>
            </a:lvl1pPr>
          </a:lstStyle>
          <a:p>
            <a:endParaRPr lang="en-US"/>
          </a:p>
        </p:txBody>
      </p:sp>
      <p:sp>
        <p:nvSpPr>
          <p:cNvPr id="7" name="Slide Number Placeholder 6"/>
          <p:cNvSpPr>
            <a:spLocks noGrp="1"/>
          </p:cNvSpPr>
          <p:nvPr>
            <p:ph type="sldNum" sz="quarter" idx="5"/>
          </p:nvPr>
        </p:nvSpPr>
        <p:spPr>
          <a:xfrm>
            <a:off x="3898243" y="8830312"/>
            <a:ext cx="2982016" cy="464504"/>
          </a:xfrm>
          <a:prstGeom prst="rect">
            <a:avLst/>
          </a:prstGeom>
        </p:spPr>
        <p:txBody>
          <a:bodyPr vert="horz" lIns="90297" tIns="45149" rIns="90297" bIns="45149" rtlCol="0" anchor="b"/>
          <a:lstStyle>
            <a:lvl1pPr algn="r">
              <a:defRPr sz="1200"/>
            </a:lvl1pPr>
          </a:lstStyle>
          <a:p>
            <a:fld id="{68F7C3CB-48A2-4C6E-9D8D-9C534A317DEE}" type="slidenum">
              <a:rPr lang="en-US" smtClean="0"/>
              <a:t>‹#›</a:t>
            </a:fld>
            <a:endParaRPr lang="en-US"/>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smtClean="0">
                <a:solidFill>
                  <a:srgbClr val="0054A4"/>
                </a:solidFill>
              </a:rPr>
              <a:t>Template for pages 1-9</a:t>
            </a:r>
            <a:endParaRPr lang="en-US" dirty="0">
              <a:solidFill>
                <a:srgbClr val="0054A4"/>
              </a:solidFill>
            </a:endParaRP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smtClean="0">
                <a:solidFill>
                  <a:srgbClr val="0054A4"/>
                </a:solidFill>
              </a:rPr>
              <a:t>Template for pages 10 and up</a:t>
            </a:r>
            <a:endParaRPr lang="en-US" dirty="0">
              <a:solidFill>
                <a:srgbClr val="0054A4"/>
              </a:solidFill>
            </a:endParaRP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09600" y="5181600"/>
            <a:ext cx="8153400" cy="838200"/>
          </a:xfrm>
        </p:spPr>
        <p:txBody>
          <a:bodyPr>
            <a:normAutofit lnSpcReduction="10000"/>
          </a:bodyPr>
          <a:lstStyle/>
          <a:p>
            <a:r>
              <a:rPr lang="en-US" sz="2800" b="1" i="1" dirty="0" smtClean="0">
                <a:solidFill>
                  <a:schemeClr val="tx1"/>
                </a:solidFill>
              </a:rPr>
              <a:t>Washoe County Board of Adjustment</a:t>
            </a:r>
          </a:p>
          <a:p>
            <a:pPr>
              <a:spcBef>
                <a:spcPts val="0"/>
              </a:spcBef>
            </a:pPr>
            <a:r>
              <a:rPr lang="en-US" sz="2400" b="1" i="1" dirty="0" smtClean="0">
                <a:solidFill>
                  <a:schemeClr val="tx1"/>
                </a:solidFill>
              </a:rPr>
              <a:t>August 1, 2019</a:t>
            </a:r>
          </a:p>
        </p:txBody>
      </p:sp>
      <p:sp>
        <p:nvSpPr>
          <p:cNvPr id="4" name="Title 3"/>
          <p:cNvSpPr>
            <a:spLocks noGrp="1"/>
          </p:cNvSpPr>
          <p:nvPr>
            <p:ph type="ctrTitle"/>
          </p:nvPr>
        </p:nvSpPr>
        <p:spPr>
          <a:xfrm>
            <a:off x="1066800" y="-76200"/>
            <a:ext cx="6858000" cy="1058020"/>
          </a:xfrm>
        </p:spPr>
        <p:txBody>
          <a:bodyPr/>
          <a:lstStyle/>
          <a:p>
            <a:r>
              <a:rPr lang="en-US" sz="3200" dirty="0" smtClean="0">
                <a:solidFill>
                  <a:schemeClr val="tx1"/>
                </a:solidFill>
              </a:rPr>
              <a:t>WADMIN19-0015 (Children’s Cabinet - Art of Childhood)</a:t>
            </a:r>
            <a:br>
              <a:rPr lang="en-US" sz="3200" dirty="0" smtClean="0">
                <a:solidFill>
                  <a:schemeClr val="tx1"/>
                </a:solidFill>
              </a:rPr>
            </a:br>
            <a:endParaRPr lang="en-US" sz="3200" dirty="0">
              <a:solidFill>
                <a:schemeClr val="tx1"/>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400" y="1066800"/>
            <a:ext cx="5514077" cy="40290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5566005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smtClean="0"/>
              <a:t>Request</a:t>
            </a:r>
            <a:endParaRPr lang="en-US" dirty="0"/>
          </a:p>
        </p:txBody>
      </p:sp>
      <p:sp>
        <p:nvSpPr>
          <p:cNvPr id="4" name="Content Placeholder 3"/>
          <p:cNvSpPr>
            <a:spLocks noGrp="1"/>
          </p:cNvSpPr>
          <p:nvPr>
            <p:ph idx="1"/>
          </p:nvPr>
        </p:nvSpPr>
        <p:spPr>
          <a:xfrm>
            <a:off x="76200" y="1066800"/>
            <a:ext cx="8839200" cy="4724400"/>
          </a:xfrm>
        </p:spPr>
        <p:txBody>
          <a:bodyPr>
            <a:normAutofit fontScale="92500" lnSpcReduction="10000"/>
          </a:bodyPr>
          <a:lstStyle/>
          <a:p>
            <a:r>
              <a:rPr lang="en-US" dirty="0" smtClean="0"/>
              <a:t>This is a request for an administrative </a:t>
            </a:r>
            <a:r>
              <a:rPr lang="en-US" dirty="0"/>
              <a:t>permit to allow </a:t>
            </a:r>
            <a:r>
              <a:rPr lang="en-US" dirty="0" smtClean="0"/>
              <a:t>for an outdoor </a:t>
            </a:r>
            <a:r>
              <a:rPr lang="en-US" dirty="0"/>
              <a:t>community event business license, with conditions, for </a:t>
            </a:r>
            <a:r>
              <a:rPr lang="en-US" dirty="0" smtClean="0"/>
              <a:t>the Children’s Cabinet Art </a:t>
            </a:r>
            <a:r>
              <a:rPr lang="en-US" dirty="0"/>
              <a:t>of </a:t>
            </a:r>
            <a:r>
              <a:rPr lang="en-US" dirty="0" smtClean="0"/>
              <a:t>Childhood, </a:t>
            </a:r>
            <a:r>
              <a:rPr lang="en-US" dirty="0"/>
              <a:t>an outdoor community event to be held </a:t>
            </a:r>
            <a:r>
              <a:rPr lang="en-US"/>
              <a:t>at </a:t>
            </a:r>
            <a:r>
              <a:rPr lang="en-US" smtClean="0"/>
              <a:t>the Montreux </a:t>
            </a:r>
            <a:r>
              <a:rPr lang="en-US" dirty="0" smtClean="0"/>
              <a:t>Golf and Country Club on August 23</a:t>
            </a:r>
            <a:r>
              <a:rPr lang="en-US" baseline="30000" dirty="0" smtClean="0"/>
              <a:t>rd</a:t>
            </a:r>
            <a:endParaRPr lang="en-US" dirty="0" smtClean="0"/>
          </a:p>
          <a:p>
            <a:r>
              <a:rPr lang="en-US" dirty="0" smtClean="0"/>
              <a:t>The </a:t>
            </a:r>
            <a:r>
              <a:rPr lang="en-US" dirty="0"/>
              <a:t>event qualifies as an “outdoor community event” under Washoe County Code (WCC) Section </a:t>
            </a:r>
            <a:r>
              <a:rPr lang="en-US" dirty="0" smtClean="0"/>
              <a:t>25.272 and WCC Code 110.310.20 requires an Administrative Permit for an outdoor event</a:t>
            </a:r>
          </a:p>
          <a:p>
            <a:pPr marL="0" indent="0">
              <a:buNone/>
            </a:pPr>
            <a:endParaRPr lang="en-US" dirty="0"/>
          </a:p>
        </p:txBody>
      </p:sp>
    </p:spTree>
    <p:extLst>
      <p:ext uri="{BB962C8B-B14F-4D97-AF65-F5344CB8AC3E}">
        <p14:creationId xmlns:p14="http://schemas.microsoft.com/office/powerpoint/2010/main" val="24750854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6200" y="1219200"/>
            <a:ext cx="8839200" cy="4419600"/>
          </a:xfrm>
        </p:spPr>
        <p:txBody>
          <a:bodyPr>
            <a:normAutofit/>
          </a:bodyPr>
          <a:lstStyle/>
          <a:p>
            <a:r>
              <a:rPr lang="en-US" dirty="0" smtClean="0"/>
              <a:t>The Art of </a:t>
            </a:r>
            <a:r>
              <a:rPr lang="en-US" dirty="0"/>
              <a:t>Childhood </a:t>
            </a:r>
            <a:r>
              <a:rPr lang="en-US" dirty="0" smtClean="0"/>
              <a:t>event is the </a:t>
            </a:r>
            <a:r>
              <a:rPr lang="en-US" dirty="0"/>
              <a:t>Children’s </a:t>
            </a:r>
            <a:r>
              <a:rPr lang="en-US" dirty="0" smtClean="0"/>
              <a:t>Cabinet annual fund raiser </a:t>
            </a:r>
          </a:p>
          <a:p>
            <a:r>
              <a:rPr lang="en-US" dirty="0" smtClean="0"/>
              <a:t>It </a:t>
            </a:r>
            <a:r>
              <a:rPr lang="en-US" dirty="0"/>
              <a:t>is estimated that </a:t>
            </a:r>
            <a:r>
              <a:rPr lang="en-US" dirty="0" smtClean="0"/>
              <a:t>600 </a:t>
            </a:r>
            <a:r>
              <a:rPr lang="en-US" dirty="0"/>
              <a:t>to </a:t>
            </a:r>
            <a:r>
              <a:rPr lang="en-US" dirty="0" smtClean="0"/>
              <a:t>650 </a:t>
            </a:r>
            <a:r>
              <a:rPr lang="en-US" dirty="0"/>
              <a:t>people will attend the </a:t>
            </a:r>
            <a:r>
              <a:rPr lang="en-US" dirty="0" smtClean="0"/>
              <a:t>event</a:t>
            </a:r>
          </a:p>
          <a:p>
            <a:r>
              <a:rPr lang="en-US" dirty="0" smtClean="0"/>
              <a:t>The event is private and tickets are sold to attend the evening event that includes a live and silent auction along with cocktails and a three course meal</a:t>
            </a:r>
          </a:p>
        </p:txBody>
      </p:sp>
      <p:sp>
        <p:nvSpPr>
          <p:cNvPr id="3" name="Title 2"/>
          <p:cNvSpPr>
            <a:spLocks noGrp="1"/>
          </p:cNvSpPr>
          <p:nvPr>
            <p:ph type="title"/>
          </p:nvPr>
        </p:nvSpPr>
        <p:spPr>
          <a:xfrm>
            <a:off x="1219200" y="76200"/>
            <a:ext cx="7391400" cy="838200"/>
          </a:xfrm>
        </p:spPr>
        <p:txBody>
          <a:bodyPr/>
          <a:lstStyle/>
          <a:p>
            <a:r>
              <a:rPr lang="en-US" dirty="0" smtClean="0"/>
              <a:t>Background</a:t>
            </a:r>
            <a:endParaRPr lang="en-US" dirty="0"/>
          </a:p>
        </p:txBody>
      </p:sp>
    </p:spTree>
    <p:extLst>
      <p:ext uri="{BB962C8B-B14F-4D97-AF65-F5344CB8AC3E}">
        <p14:creationId xmlns:p14="http://schemas.microsoft.com/office/powerpoint/2010/main" val="1117909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1143000"/>
            <a:ext cx="8839200" cy="4724400"/>
          </a:xfrm>
        </p:spPr>
        <p:txBody>
          <a:bodyPr>
            <a:normAutofit fontScale="77500" lnSpcReduction="20000"/>
          </a:bodyPr>
          <a:lstStyle/>
          <a:p>
            <a:r>
              <a:rPr lang="en-US" dirty="0" smtClean="0"/>
              <a:t>The event is on August 23</a:t>
            </a:r>
            <a:r>
              <a:rPr lang="en-US" baseline="30000" dirty="0" smtClean="0"/>
              <a:t>rd</a:t>
            </a:r>
            <a:r>
              <a:rPr lang="en-US" dirty="0" smtClean="0"/>
              <a:t> from 4 p.m. to 9 p.m. </a:t>
            </a:r>
          </a:p>
          <a:p>
            <a:r>
              <a:rPr lang="en-US" dirty="0"/>
              <a:t>Set-up begins on August 19th and the clean-up will be completed by August 24th</a:t>
            </a:r>
          </a:p>
          <a:p>
            <a:r>
              <a:rPr lang="en-US" dirty="0"/>
              <a:t>Tickets will be sold online or at the event and vary in price from $25 to $350</a:t>
            </a:r>
          </a:p>
          <a:p>
            <a:r>
              <a:rPr lang="en-US" dirty="0" smtClean="0"/>
              <a:t>The </a:t>
            </a:r>
            <a:r>
              <a:rPr lang="en-US" dirty="0"/>
              <a:t>food is prepared </a:t>
            </a:r>
            <a:r>
              <a:rPr lang="en-US" dirty="0" smtClean="0"/>
              <a:t>offsite and served by catering </a:t>
            </a:r>
            <a:r>
              <a:rPr lang="en-US" dirty="0"/>
              <a:t>staff </a:t>
            </a:r>
            <a:r>
              <a:rPr lang="en-US" dirty="0" smtClean="0"/>
              <a:t>under two 40 x 120 foot tents on 68 tables </a:t>
            </a:r>
            <a:endParaRPr lang="en-US" dirty="0"/>
          </a:p>
          <a:p>
            <a:r>
              <a:rPr lang="en-US" dirty="0" smtClean="0"/>
              <a:t>Parking </a:t>
            </a:r>
            <a:r>
              <a:rPr lang="en-US" dirty="0"/>
              <a:t>will be available </a:t>
            </a:r>
            <a:r>
              <a:rPr lang="en-US" dirty="0" smtClean="0"/>
              <a:t>at </a:t>
            </a:r>
            <a:r>
              <a:rPr lang="en-US" dirty="0"/>
              <a:t>the Montreux Club House and on the south side of De Chardin </a:t>
            </a:r>
            <a:r>
              <a:rPr lang="en-US" dirty="0" smtClean="0"/>
              <a:t>Lane</a:t>
            </a:r>
          </a:p>
          <a:p>
            <a:r>
              <a:rPr lang="en-US" dirty="0"/>
              <a:t>Also, a golf cart valet will be available for guests from the clubhouse parking lot to the event site</a:t>
            </a:r>
          </a:p>
          <a:p>
            <a:r>
              <a:rPr lang="en-US" dirty="0" smtClean="0"/>
              <a:t>Montreux </a:t>
            </a:r>
            <a:r>
              <a:rPr lang="en-US" dirty="0"/>
              <a:t>will inform the residents of the event and the parking </a:t>
            </a:r>
            <a:r>
              <a:rPr lang="en-US" dirty="0" smtClean="0"/>
              <a:t>plan</a:t>
            </a:r>
          </a:p>
        </p:txBody>
      </p:sp>
      <p:sp>
        <p:nvSpPr>
          <p:cNvPr id="3" name="Title 2"/>
          <p:cNvSpPr>
            <a:spLocks noGrp="1"/>
          </p:cNvSpPr>
          <p:nvPr>
            <p:ph type="title"/>
          </p:nvPr>
        </p:nvSpPr>
        <p:spPr/>
        <p:txBody>
          <a:bodyPr/>
          <a:lstStyle/>
          <a:p>
            <a:r>
              <a:rPr lang="en-US" dirty="0" smtClean="0"/>
              <a:t>Event Details</a:t>
            </a:r>
            <a:endParaRPr lang="en-US" dirty="0"/>
          </a:p>
        </p:txBody>
      </p:sp>
    </p:spTree>
    <p:extLst>
      <p:ext uri="{BB962C8B-B14F-4D97-AF65-F5344CB8AC3E}">
        <p14:creationId xmlns:p14="http://schemas.microsoft.com/office/powerpoint/2010/main" val="27374123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US"/>
          </a:p>
        </p:txBody>
      </p:sp>
      <p:pic>
        <p:nvPicPr>
          <p:cNvPr id="2050"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777" r="8503" b="2315"/>
          <a:stretch/>
        </p:blipFill>
        <p:spPr bwMode="auto">
          <a:xfrm rot="5400000">
            <a:off x="1620424" y="-1239425"/>
            <a:ext cx="5903149" cy="914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943500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US" dirty="0"/>
          </a:p>
        </p:txBody>
      </p:sp>
      <p:pic>
        <p:nvPicPr>
          <p:cNvPr id="4"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2641" t="1039" r="1214"/>
          <a:stretch/>
        </p:blipFill>
        <p:spPr bwMode="auto">
          <a:xfrm>
            <a:off x="1209589" y="28893"/>
            <a:ext cx="6486611" cy="6829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28544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Public notice was sent to </a:t>
            </a:r>
            <a:r>
              <a:rPr lang="en-US" dirty="0" smtClean="0"/>
              <a:t>parcels </a:t>
            </a:r>
            <a:r>
              <a:rPr lang="en-US" dirty="0"/>
              <a:t>within 500 feet from the site</a:t>
            </a:r>
          </a:p>
          <a:p>
            <a:r>
              <a:rPr lang="en-US" dirty="0"/>
              <a:t>The </a:t>
            </a:r>
            <a:r>
              <a:rPr lang="en-US" dirty="0" smtClean="0"/>
              <a:t>South Truckee Meadows/Washoe Valley CAB reviewed </a:t>
            </a:r>
            <a:r>
              <a:rPr lang="en-US" dirty="0"/>
              <a:t>the application on </a:t>
            </a:r>
            <a:r>
              <a:rPr lang="en-US" dirty="0" smtClean="0"/>
              <a:t>July 11, </a:t>
            </a:r>
            <a:r>
              <a:rPr lang="en-US" dirty="0"/>
              <a:t>2019 and </a:t>
            </a:r>
            <a:r>
              <a:rPr lang="en-US" dirty="0" smtClean="0"/>
              <a:t>voted </a:t>
            </a:r>
            <a:r>
              <a:rPr lang="en-US" dirty="0"/>
              <a:t>to approve the </a:t>
            </a:r>
            <a:r>
              <a:rPr lang="en-US" dirty="0" smtClean="0"/>
              <a:t>project</a:t>
            </a:r>
            <a:endParaRPr lang="en-US" dirty="0"/>
          </a:p>
          <a:p>
            <a:endParaRPr lang="en-US" dirty="0"/>
          </a:p>
        </p:txBody>
      </p:sp>
      <p:sp>
        <p:nvSpPr>
          <p:cNvPr id="3" name="Title 2"/>
          <p:cNvSpPr>
            <a:spLocks noGrp="1"/>
          </p:cNvSpPr>
          <p:nvPr>
            <p:ph type="title"/>
          </p:nvPr>
        </p:nvSpPr>
        <p:spPr>
          <a:xfrm>
            <a:off x="1219200" y="76200"/>
            <a:ext cx="7467600" cy="838200"/>
          </a:xfrm>
        </p:spPr>
        <p:txBody>
          <a:bodyPr/>
          <a:lstStyle/>
          <a:p>
            <a:r>
              <a:rPr lang="en-US" dirty="0"/>
              <a:t>Public Notice &amp; CAB</a:t>
            </a:r>
          </a:p>
        </p:txBody>
      </p:sp>
    </p:spTree>
    <p:extLst>
      <p:ext uri="{BB962C8B-B14F-4D97-AF65-F5344CB8AC3E}">
        <p14:creationId xmlns:p14="http://schemas.microsoft.com/office/powerpoint/2010/main" val="23289833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smtClean="0"/>
              <a:t>Reviewing Agencies</a:t>
            </a:r>
            <a:endParaRPr lang="en-US" dirty="0"/>
          </a:p>
        </p:txBody>
      </p:sp>
      <p:sp>
        <p:nvSpPr>
          <p:cNvPr id="4" name="Content Placeholder 3"/>
          <p:cNvSpPr>
            <a:spLocks noGrp="1"/>
          </p:cNvSpPr>
          <p:nvPr>
            <p:ph idx="1"/>
          </p:nvPr>
        </p:nvSpPr>
        <p:spPr>
          <a:xfrm>
            <a:off x="457200" y="1219200"/>
            <a:ext cx="8458200" cy="4572000"/>
          </a:xfrm>
        </p:spPr>
        <p:txBody>
          <a:bodyPr>
            <a:normAutofit/>
          </a:bodyPr>
          <a:lstStyle/>
          <a:p>
            <a:r>
              <a:rPr lang="en-US" dirty="0"/>
              <a:t>Various agencies reviewed  the application, their comments are included in the staff report</a:t>
            </a:r>
          </a:p>
          <a:p>
            <a:r>
              <a:rPr lang="en-US" dirty="0"/>
              <a:t>Agencies with conditions, are included in the Conditions of Approval</a:t>
            </a:r>
          </a:p>
          <a:p>
            <a:endParaRPr lang="en-US" dirty="0"/>
          </a:p>
        </p:txBody>
      </p:sp>
    </p:spTree>
    <p:extLst>
      <p:ext uri="{BB962C8B-B14F-4D97-AF65-F5344CB8AC3E}">
        <p14:creationId xmlns:p14="http://schemas.microsoft.com/office/powerpoint/2010/main" val="20838863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315200" cy="914400"/>
          </a:xfrm>
        </p:spPr>
        <p:txBody>
          <a:bodyPr/>
          <a:lstStyle/>
          <a:p>
            <a:r>
              <a:rPr lang="en-US" dirty="0" smtClean="0"/>
              <a:t>Administrative Permit Findings</a:t>
            </a:r>
            <a:endParaRPr lang="en-US" dirty="0"/>
          </a:p>
        </p:txBody>
      </p:sp>
      <p:sp>
        <p:nvSpPr>
          <p:cNvPr id="4" name="Content Placeholder 3"/>
          <p:cNvSpPr>
            <a:spLocks noGrp="1"/>
          </p:cNvSpPr>
          <p:nvPr>
            <p:ph idx="1"/>
          </p:nvPr>
        </p:nvSpPr>
        <p:spPr>
          <a:xfrm>
            <a:off x="457200" y="1219200"/>
            <a:ext cx="8229600" cy="4648200"/>
          </a:xfrm>
        </p:spPr>
        <p:txBody>
          <a:bodyPr>
            <a:noAutofit/>
          </a:bodyPr>
          <a:lstStyle/>
          <a:p>
            <a:pPr marL="609600" indent="-609600">
              <a:buFont typeface="+mj-lt"/>
              <a:buAutoNum type="arabicPeriod"/>
            </a:pPr>
            <a:r>
              <a:rPr lang="en-US" dirty="0" smtClean="0"/>
              <a:t>Consistency;</a:t>
            </a:r>
          </a:p>
          <a:p>
            <a:pPr marL="609600" indent="-609600">
              <a:buFont typeface="+mj-lt"/>
              <a:buAutoNum type="arabicPeriod"/>
            </a:pPr>
            <a:r>
              <a:rPr lang="en-US" dirty="0" smtClean="0"/>
              <a:t>Improvements;</a:t>
            </a:r>
          </a:p>
          <a:p>
            <a:pPr marL="609600" indent="-609600">
              <a:buFont typeface="+mj-lt"/>
              <a:buAutoNum type="arabicPeriod"/>
            </a:pPr>
            <a:r>
              <a:rPr lang="en-US" dirty="0" smtClean="0"/>
              <a:t>Site Suitability;</a:t>
            </a:r>
          </a:p>
          <a:p>
            <a:pPr marL="609600" indent="-609600">
              <a:buFont typeface="+mj-lt"/>
              <a:buAutoNum type="arabicPeriod"/>
            </a:pPr>
            <a:r>
              <a:rPr lang="en-US" dirty="0" smtClean="0"/>
              <a:t>Issuance Not Detrimental</a:t>
            </a:r>
          </a:p>
          <a:p>
            <a:pPr marL="0" indent="0">
              <a:buNone/>
            </a:pPr>
            <a:endParaRPr lang="en-US" dirty="0"/>
          </a:p>
          <a:p>
            <a:pPr marL="0" indent="0">
              <a:buNone/>
            </a:pPr>
            <a:r>
              <a:rPr lang="en-US" dirty="0"/>
              <a:t>Staff is able to make </a:t>
            </a:r>
            <a:r>
              <a:rPr lang="en-US" dirty="0" smtClean="0"/>
              <a:t>the </a:t>
            </a:r>
            <a:r>
              <a:rPr lang="en-US" dirty="0"/>
              <a:t>4</a:t>
            </a:r>
            <a:r>
              <a:rPr lang="en-US" dirty="0" smtClean="0"/>
              <a:t> </a:t>
            </a:r>
            <a:r>
              <a:rPr lang="en-US" dirty="0"/>
              <a:t>required findings, as shown in the staff report on </a:t>
            </a:r>
            <a:r>
              <a:rPr lang="en-US" dirty="0" smtClean="0"/>
              <a:t>page 7 </a:t>
            </a:r>
            <a:r>
              <a:rPr lang="en-US" dirty="0"/>
              <a:t>and recommends approval</a:t>
            </a:r>
          </a:p>
        </p:txBody>
      </p:sp>
    </p:spTree>
    <p:extLst>
      <p:ext uri="{BB962C8B-B14F-4D97-AF65-F5344CB8AC3E}">
        <p14:creationId xmlns:p14="http://schemas.microsoft.com/office/powerpoint/2010/main" val="37990015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924800" cy="792162"/>
          </a:xfrm>
        </p:spPr>
        <p:txBody>
          <a:bodyPr/>
          <a:lstStyle/>
          <a:p>
            <a:r>
              <a:rPr lang="en-US" dirty="0" smtClean="0"/>
              <a:t>Possible Motion</a:t>
            </a:r>
            <a:endParaRPr lang="en-US" dirty="0"/>
          </a:p>
        </p:txBody>
      </p:sp>
      <p:sp>
        <p:nvSpPr>
          <p:cNvPr id="4" name="Content Placeholder 3"/>
          <p:cNvSpPr>
            <a:spLocks noGrp="1"/>
          </p:cNvSpPr>
          <p:nvPr>
            <p:ph idx="1"/>
          </p:nvPr>
        </p:nvSpPr>
        <p:spPr>
          <a:xfrm>
            <a:off x="152400" y="990600"/>
            <a:ext cx="8839200" cy="4800600"/>
          </a:xfrm>
        </p:spPr>
        <p:txBody>
          <a:bodyPr>
            <a:normAutofit fontScale="92500" lnSpcReduction="20000"/>
          </a:bodyPr>
          <a:lstStyle/>
          <a:p>
            <a:pPr marL="0" indent="0" algn="just" fontAlgn="base" hangingPunct="0">
              <a:buNone/>
            </a:pPr>
            <a:r>
              <a:rPr lang="en-US" i="1" dirty="0"/>
              <a:t>I move that, after giving reasoned consideration to the information contained in the staff report and information received during the public hearing, the Board of Adjustment approve, subject to the conditions contained as Exhibit A in the staff report, Administrative Permit Case Number WADMIN19-0015 for Children’s Cabinet, an administrative permit under WCC Section 110.310.20 and authorize the Director of the Planning and Development Division to issue an outdoor community event business license pursuant to WCC 25.272 when all pre-event conditions have been completed. </a:t>
            </a:r>
            <a:endParaRPr lang="en-US" dirty="0"/>
          </a:p>
        </p:txBody>
      </p:sp>
    </p:spTree>
    <p:extLst>
      <p:ext uri="{BB962C8B-B14F-4D97-AF65-F5344CB8AC3E}">
        <p14:creationId xmlns:p14="http://schemas.microsoft.com/office/powerpoint/2010/main" val="3855694812"/>
      </p:ext>
    </p:extLst>
  </p:cSld>
  <p:clrMapOvr>
    <a:masterClrMapping/>
  </p:clrMapOvr>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Props1.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2.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3.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2200D7ED-6620-45A0-9F13-862FEFE886A3}">
  <ds:schemaRefs>
    <ds:schemaRef ds:uri="http://purl.org/dc/dcmitype/"/>
    <ds:schemaRef ds:uri="http://schemas.openxmlformats.org/package/2006/metadata/core-properties"/>
    <ds:schemaRef ds:uri="http://schemas.microsoft.com/office/2006/documentManagement/types"/>
    <ds:schemaRef ds:uri="http://schemas.microsoft.com/office/2006/metadata/properties"/>
    <ds:schemaRef ds:uri="a94d8b85-37e1-4d17-8d55-8b7d207932bb"/>
    <ds:schemaRef ds:uri="http://schemas.microsoft.com/sharepoint/v3"/>
    <ds:schemaRef ds:uri="http://schemas.microsoft.com/office/infopath/2007/PartnerControls"/>
    <ds:schemaRef ds:uri="http://purl.org/dc/terms/"/>
    <ds:schemaRef ds:uri="CEA9126C-A9B1-4F4A-855C-DD0F845697D2"/>
    <ds:schemaRef ds:uri="http://schemas.microsoft.com/sharepoint/v3/fields"/>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2757</TotalTime>
  <Words>457</Words>
  <Application>Microsoft Office PowerPoint</Application>
  <PresentationFormat>On-screen Show (4:3)</PresentationFormat>
  <Paragraphs>33</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PowerPoint_Template_2015</vt:lpstr>
      <vt:lpstr>WADMIN19-0015 (Children’s Cabinet - Art of Childhood) </vt:lpstr>
      <vt:lpstr>Request</vt:lpstr>
      <vt:lpstr>Background</vt:lpstr>
      <vt:lpstr>Event Details</vt:lpstr>
      <vt:lpstr>PowerPoint Presentation</vt:lpstr>
      <vt:lpstr>PowerPoint Presentation</vt:lpstr>
      <vt:lpstr>Public Notice &amp; CAB</vt:lpstr>
      <vt:lpstr>Reviewing Agencies</vt:lpstr>
      <vt:lpstr>Administrative Permit Findings</vt:lpstr>
      <vt:lpstr>Possible Motion</vt:lpstr>
    </vt:vector>
  </TitlesOfParts>
  <Company>Washoe County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Julee Olander</cp:lastModifiedBy>
  <cp:revision>126</cp:revision>
  <cp:lastPrinted>2018-04-02T15:49:16Z</cp:lastPrinted>
  <dcterms:created xsi:type="dcterms:W3CDTF">2015-09-25T21:46:02Z</dcterms:created>
  <dcterms:modified xsi:type="dcterms:W3CDTF">2019-08-01T20:07:18Z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